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2" r:id="rId2"/>
    <p:sldId id="348" r:id="rId3"/>
    <p:sldId id="349" r:id="rId4"/>
    <p:sldId id="350" r:id="rId5"/>
    <p:sldId id="377" r:id="rId6"/>
    <p:sldId id="378" r:id="rId7"/>
    <p:sldId id="397" r:id="rId8"/>
    <p:sldId id="381" r:id="rId9"/>
    <p:sldId id="382" r:id="rId10"/>
    <p:sldId id="415" r:id="rId11"/>
    <p:sldId id="383" r:id="rId12"/>
    <p:sldId id="384" r:id="rId13"/>
    <p:sldId id="386" r:id="rId14"/>
    <p:sldId id="389" r:id="rId15"/>
    <p:sldId id="385" r:id="rId16"/>
    <p:sldId id="387" r:id="rId17"/>
    <p:sldId id="388" r:id="rId18"/>
    <p:sldId id="326" r:id="rId19"/>
    <p:sldId id="365" r:id="rId20"/>
    <p:sldId id="368" r:id="rId21"/>
    <p:sldId id="367" r:id="rId22"/>
    <p:sldId id="370" r:id="rId23"/>
    <p:sldId id="390" r:id="rId24"/>
    <p:sldId id="391" r:id="rId25"/>
    <p:sldId id="333" r:id="rId26"/>
    <p:sldId id="392" r:id="rId27"/>
    <p:sldId id="393" r:id="rId28"/>
    <p:sldId id="374" r:id="rId29"/>
    <p:sldId id="372" r:id="rId30"/>
    <p:sldId id="412" r:id="rId31"/>
    <p:sldId id="395" r:id="rId32"/>
    <p:sldId id="357" r:id="rId33"/>
    <p:sldId id="396" r:id="rId34"/>
    <p:sldId id="354" r:id="rId35"/>
    <p:sldId id="320" r:id="rId36"/>
    <p:sldId id="399" r:id="rId37"/>
    <p:sldId id="400" r:id="rId38"/>
    <p:sldId id="401" r:id="rId39"/>
    <p:sldId id="402" r:id="rId40"/>
    <p:sldId id="319" r:id="rId41"/>
    <p:sldId id="327" r:id="rId42"/>
    <p:sldId id="380" r:id="rId43"/>
    <p:sldId id="328" r:id="rId44"/>
    <p:sldId id="329" r:id="rId45"/>
    <p:sldId id="323" r:id="rId46"/>
    <p:sldId id="324" r:id="rId47"/>
    <p:sldId id="322" r:id="rId48"/>
    <p:sldId id="403" r:id="rId49"/>
    <p:sldId id="343" r:id="rId50"/>
    <p:sldId id="292" r:id="rId51"/>
    <p:sldId id="404" r:id="rId52"/>
    <p:sldId id="264" r:id="rId53"/>
    <p:sldId id="345" r:id="rId54"/>
    <p:sldId id="394" r:id="rId55"/>
    <p:sldId id="407" r:id="rId56"/>
    <p:sldId id="408" r:id="rId57"/>
    <p:sldId id="406" r:id="rId58"/>
    <p:sldId id="410" r:id="rId59"/>
    <p:sldId id="409" r:id="rId60"/>
    <p:sldId id="411" r:id="rId61"/>
    <p:sldId id="414" r:id="rId62"/>
    <p:sldId id="261" r:id="rId63"/>
    <p:sldId id="363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555" autoAdjust="0"/>
    <p:restoredTop sz="94701" autoAdjust="0"/>
  </p:normalViewPr>
  <p:slideViewPr>
    <p:cSldViewPr>
      <p:cViewPr>
        <p:scale>
          <a:sx n="75" d="100"/>
          <a:sy n="75" d="100"/>
        </p:scale>
        <p:origin x="-1788" y="-4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Adecco Technical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C3E67F3-FD61-4E6B-8A75-0483252A2A6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005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1"/>
            <a:ext cx="8229600" cy="1752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Amp Up Your Presentations</a:t>
            </a:r>
            <a:br>
              <a:rPr lang="en-US" b="1" dirty="0" smtClean="0"/>
            </a:br>
            <a:r>
              <a:rPr lang="en-US" sz="2700" b="1" dirty="0" smtClean="0"/>
              <a:t>or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How to Avoid PowerPoint Heck</a:t>
            </a:r>
            <a:endParaRPr lang="en-US" b="1" dirty="0"/>
          </a:p>
        </p:txBody>
      </p:sp>
      <p:pic>
        <p:nvPicPr>
          <p:cNvPr id="12292" name="Picture 4" descr="C:\Users\JOEL\Desktop\Death by Powerpoint\Meeting from Hell Clip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2311400"/>
            <a:ext cx="5867400" cy="44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56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105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Expect Late arrivals</a:t>
            </a:r>
            <a:endParaRPr lang="en-US" dirty="0"/>
          </a:p>
        </p:txBody>
      </p:sp>
      <p:pic>
        <p:nvPicPr>
          <p:cNvPr id="8194" name="Picture 2" descr="C:\Users\JOEL\Desktop\Death by Powerpoint\Dinosau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9600"/>
            <a:ext cx="707226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65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800600"/>
            <a:ext cx="7924800" cy="13716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Y</a:t>
            </a:r>
            <a:r>
              <a:rPr lang="en-US" sz="4000" dirty="0" smtClean="0">
                <a:solidFill>
                  <a:srgbClr val="FFC000"/>
                </a:solidFill>
              </a:rPr>
              <a:t>ou can’t start the wedding without the couple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9218" name="Picture 2" descr="C:\Users\JOEL\Desktop\Death by Powerpoint\angry pri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2000"/>
            <a:ext cx="4343400" cy="38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685800"/>
            <a:ext cx="4114800" cy="335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No matter how mad you are,</a:t>
            </a:r>
          </a:p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No matter how late they are,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7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 algn="ctr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MITIGATE Late Arrival </a:t>
            </a:r>
            <a:r>
              <a:rPr lang="en-US" sz="3600" b="1" dirty="0" err="1" smtClean="0">
                <a:solidFill>
                  <a:srgbClr val="FF0000"/>
                </a:solidFill>
              </a:rPr>
              <a:t>Distruptions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marL="400050" lvl="1" indent="0" algn="ctr">
              <a:buNone/>
            </a:pPr>
            <a:endParaRPr lang="en-US" sz="3600" b="1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Decide who you will wait for.</a:t>
            </a:r>
          </a:p>
          <a:p>
            <a:pPr marL="400050" lvl="1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Pre-confirm time / place</a:t>
            </a:r>
          </a:p>
          <a:p>
            <a:pPr marL="400050" lvl="1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Start off-peak e.g. 10:05 AM</a:t>
            </a:r>
          </a:p>
          <a:p>
            <a:pPr marL="400050" lvl="1" indent="0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8057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Game: Destination City</a:t>
            </a:r>
            <a:endParaRPr lang="en-US" sz="4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021814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91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time has arrived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057400"/>
            <a:ext cx="394335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25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Be prepared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b="1" dirty="0" smtClean="0">
                <a:solidFill>
                  <a:srgbClr val="FFC000"/>
                </a:solidFill>
              </a:rPr>
              <a:t>Get there early</a:t>
            </a:r>
          </a:p>
          <a:p>
            <a:r>
              <a:rPr lang="en-US" sz="4800" dirty="0" smtClean="0"/>
              <a:t>Bring your gear bag</a:t>
            </a:r>
          </a:p>
          <a:p>
            <a:r>
              <a:rPr lang="en-US" sz="4800" dirty="0" smtClean="0"/>
              <a:t>Set up your laptop, log in</a:t>
            </a:r>
          </a:p>
          <a:p>
            <a:r>
              <a:rPr lang="en-US" sz="4800" dirty="0" smtClean="0"/>
              <a:t>Set up the room</a:t>
            </a:r>
          </a:p>
          <a:p>
            <a:r>
              <a:rPr lang="en-US" sz="4800" b="1" dirty="0" smtClean="0">
                <a:solidFill>
                  <a:srgbClr val="FFC000"/>
                </a:solidFill>
              </a:rPr>
              <a:t>Greet folks when they arrive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2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HW Checklist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USB drive with presentation</a:t>
            </a:r>
          </a:p>
          <a:p>
            <a:r>
              <a:rPr lang="en-US" sz="4400" dirty="0" smtClean="0"/>
              <a:t>Mouse &amp; battery</a:t>
            </a:r>
          </a:p>
          <a:p>
            <a:r>
              <a:rPr lang="en-US" sz="4400" dirty="0" smtClean="0"/>
              <a:t>Spare video cables </a:t>
            </a:r>
          </a:p>
          <a:p>
            <a:r>
              <a:rPr lang="en-US" sz="4400" dirty="0"/>
              <a:t>P</a:t>
            </a:r>
            <a:r>
              <a:rPr lang="en-US" sz="4400" dirty="0" smtClean="0"/>
              <a:t>ower cord</a:t>
            </a:r>
          </a:p>
          <a:p>
            <a:r>
              <a:rPr lang="en-US" sz="4400" dirty="0" smtClean="0"/>
              <a:t>Presentation clicker &amp; laser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8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SW Checklist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Update &amp; charge laptop</a:t>
            </a:r>
          </a:p>
          <a:p>
            <a:r>
              <a:rPr lang="en-US" sz="4400" dirty="0" smtClean="0"/>
              <a:t>Reboot before the dry run</a:t>
            </a:r>
          </a:p>
          <a:p>
            <a:r>
              <a:rPr lang="en-US" sz="4400" dirty="0" smtClean="0"/>
              <a:t>Get Internet password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Begin </a:t>
            </a:r>
            <a:r>
              <a:rPr lang="en-US" dirty="0" err="1" smtClean="0"/>
              <a:t>PowerPointing</a:t>
            </a:r>
            <a:endParaRPr lang="en-US" dirty="0"/>
          </a:p>
        </p:txBody>
      </p:sp>
      <p:pic>
        <p:nvPicPr>
          <p:cNvPr id="2051" name="Picture 3" descr="C:\Users\JOEL\Desktop\035-moody-moses-red-s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55700"/>
            <a:ext cx="74676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7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 smtClean="0"/>
              <a:t>One </a:t>
            </a:r>
            <a:r>
              <a:rPr lang="en-US" sz="4400" b="1" dirty="0" smtClean="0">
                <a:solidFill>
                  <a:srgbClr val="FFC000"/>
                </a:solidFill>
              </a:rPr>
              <a:t>Main Idea </a:t>
            </a:r>
            <a:r>
              <a:rPr lang="en-US" sz="4400" dirty="0" smtClean="0"/>
              <a:t>per slide</a:t>
            </a:r>
            <a:endParaRPr lang="en-US" sz="4400" dirty="0"/>
          </a:p>
        </p:txBody>
      </p:sp>
      <p:sp>
        <p:nvSpPr>
          <p:cNvPr id="4" name="AutoShape 2" descr="Image result for clip art piles of 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Meeting Agenda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 Skills</a:t>
            </a:r>
          </a:p>
          <a:p>
            <a:r>
              <a:rPr lang="en-US" dirty="0" smtClean="0"/>
              <a:t>Start Memory Game</a:t>
            </a:r>
          </a:p>
          <a:p>
            <a:r>
              <a:rPr lang="en-US" dirty="0" smtClean="0"/>
              <a:t>Planning Skills</a:t>
            </a:r>
          </a:p>
          <a:p>
            <a:r>
              <a:rPr lang="en-US" dirty="0" smtClean="0"/>
              <a:t>PowerPoint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this</a:t>
            </a:r>
            <a:endParaRPr lang="en-US" dirty="0"/>
          </a:p>
        </p:txBody>
      </p:sp>
      <p:pic>
        <p:nvPicPr>
          <p:cNvPr id="4" name="Picture 2" descr="C:\Users\JOEL\Desktop\Death by Powerpoint\Cordys confusing power point.jpg"/>
          <p:cNvPicPr>
            <a:picLocks noGrp="1" noChangeAspect="1" noChangeArrowheads="1"/>
          </p:cNvPicPr>
          <p:nvPr>
            <p:ph type="tbl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388302" cy="502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4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EL\Desktop\Death by Powerpoint\Cordys confusing power po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929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48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 smtClean="0"/>
              <a:t>What was their “end game?”</a:t>
            </a:r>
            <a:endParaRPr lang="en-US" sz="4400" dirty="0"/>
          </a:p>
        </p:txBody>
      </p:sp>
      <p:sp>
        <p:nvSpPr>
          <p:cNvPr id="4" name="AutoShape 2" descr="Image result for clip art piles of 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2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7772400" cy="3581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Can you possibly remember ANY of that slide?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2585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77724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Your slide  can be world famous bad, </a:t>
            </a:r>
            <a:r>
              <a:rPr lang="en-US" b="1" i="1" u="sng" dirty="0" smtClean="0"/>
              <a:t>even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make the front page of the New York Times!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EL\Desktop\Death by Powerpoint\Afghanistan stabil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949255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3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" y="87819"/>
            <a:ext cx="9008823" cy="6693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7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EL\Desktop\Death by Powerpoint\NYT power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700" y="0"/>
            <a:ext cx="9576770" cy="692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4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Game: Flight number </a:t>
            </a:r>
            <a:endParaRPr lang="en-US" sz="4800" dirty="0"/>
          </a:p>
        </p:txBody>
      </p:sp>
      <p:pic>
        <p:nvPicPr>
          <p:cNvPr id="7170" name="Picture 2" descr="C:\Users\JOEL\Desktop\cancel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60474"/>
            <a:ext cx="8368767" cy="47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0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324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/>
              <a:t>Fonts Size Matters: </a:t>
            </a:r>
          </a:p>
          <a:p>
            <a:pPr marL="0" indent="0" algn="ctr">
              <a:buNone/>
            </a:pPr>
            <a:r>
              <a:rPr lang="en-US" sz="6000" dirty="0" smtClean="0"/>
              <a:t>60 font Calibri</a:t>
            </a:r>
          </a:p>
          <a:p>
            <a:pPr marL="0" indent="0" algn="ctr">
              <a:buNone/>
            </a:pPr>
            <a:r>
              <a:rPr lang="en-US" sz="4400" dirty="0" smtClean="0"/>
              <a:t>44 font Calibri</a:t>
            </a:r>
          </a:p>
          <a:p>
            <a:pPr marL="0" indent="0" algn="ctr">
              <a:buNone/>
            </a:pPr>
            <a:r>
              <a:rPr lang="en-US" sz="4000" dirty="0" smtClean="0"/>
              <a:t>40 </a:t>
            </a:r>
            <a:r>
              <a:rPr lang="en-US" sz="4000" dirty="0"/>
              <a:t>font </a:t>
            </a:r>
            <a:r>
              <a:rPr lang="en-US" sz="4000" dirty="0" smtClean="0"/>
              <a:t>Calibri</a:t>
            </a:r>
          </a:p>
          <a:p>
            <a:pPr marL="0" indent="0" algn="ctr">
              <a:buNone/>
            </a:pPr>
            <a:r>
              <a:rPr lang="en-US" dirty="0" smtClean="0"/>
              <a:t>32 </a:t>
            </a:r>
            <a:r>
              <a:rPr lang="en-US" dirty="0"/>
              <a:t>font Calibri</a:t>
            </a:r>
          </a:p>
          <a:p>
            <a:pPr marL="0" indent="0" algn="ctr">
              <a:buNone/>
            </a:pPr>
            <a:r>
              <a:rPr lang="en-US" sz="2400" dirty="0" smtClean="0"/>
              <a:t>24 </a:t>
            </a:r>
            <a:r>
              <a:rPr lang="en-US" sz="2400" dirty="0"/>
              <a:t>font Calibri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AutoShape 2" descr="Image result for clip art piles of 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1" u="sng" dirty="0" smtClean="0"/>
              <a:t>Amp Up Your Soft Skills</a:t>
            </a:r>
            <a:endParaRPr lang="en-US" sz="32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Practice  Speaking</a:t>
            </a:r>
          </a:p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 smtClean="0"/>
              <a:t>				Get Feedback</a:t>
            </a:r>
            <a:endParaRPr lang="en-US" sz="48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05000"/>
            <a:ext cx="3080199" cy="213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JOEL\Desktop\Get Feed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57600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00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 smtClean="0"/>
              <a:t>Backgrounds: </a:t>
            </a:r>
          </a:p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Simple Dark backgrounds</a:t>
            </a:r>
          </a:p>
          <a:p>
            <a:pPr marL="0" indent="0" algn="ctr">
              <a:buNone/>
            </a:pP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Light / white letters</a:t>
            </a:r>
            <a:endParaRPr lang="en-US" sz="4400" dirty="0"/>
          </a:p>
        </p:txBody>
      </p:sp>
      <p:sp>
        <p:nvSpPr>
          <p:cNvPr id="4" name="AutoShape 2" descr="Image result for clip art piles of 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3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78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7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This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63" y="1600200"/>
            <a:ext cx="740447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55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1085516"/>
          </a:xfrm>
        </p:spPr>
        <p:txBody>
          <a:bodyPr/>
          <a:lstStyle/>
          <a:p>
            <a:r>
              <a:rPr lang="en-US" dirty="0" smtClean="0"/>
              <a:t>Not this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79500"/>
            <a:ext cx="7427155" cy="562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03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this either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tbl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04" y="1981200"/>
            <a:ext cx="557199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Maybe this?</a:t>
            </a:r>
            <a:endParaRPr lang="en-US" altLang="en-US" dirty="0"/>
          </a:p>
        </p:txBody>
      </p:sp>
      <p:graphicFrame>
        <p:nvGraphicFramePr>
          <p:cNvPr id="36926" name="Group 6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463962630"/>
              </p:ext>
            </p:extLst>
          </p:nvPr>
        </p:nvGraphicFramePr>
        <p:xfrm>
          <a:off x="685800" y="1981200"/>
          <a:ext cx="7772400" cy="3986784"/>
        </p:xfrm>
        <a:graphic>
          <a:graphicData uri="http://schemas.openxmlformats.org/drawingml/2006/table">
            <a:tbl>
              <a:tblPr/>
              <a:tblGrid>
                <a:gridCol w="1905000"/>
                <a:gridCol w="5867400"/>
              </a:tblGrid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Technology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New Agile tools interfaced</a:t>
                      </a:r>
                      <a:b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</a:b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Script-based testing of Oracle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Quality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Shorter test times, No shipped defects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Responsive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User satisfaction survey improvements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Rapid testing of sprint iterations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Engine team and driver team satisfaction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0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Lowered labor costs per sprint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Minimized idle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32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Highlight rows</a:t>
            </a:r>
            <a:endParaRPr lang="en-US" altLang="en-US" dirty="0"/>
          </a:p>
        </p:txBody>
      </p:sp>
      <p:graphicFrame>
        <p:nvGraphicFramePr>
          <p:cNvPr id="36926" name="Group 6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125562585"/>
              </p:ext>
            </p:extLst>
          </p:nvPr>
        </p:nvGraphicFramePr>
        <p:xfrm>
          <a:off x="685800" y="1981200"/>
          <a:ext cx="7772400" cy="3986784"/>
        </p:xfrm>
        <a:graphic>
          <a:graphicData uri="http://schemas.openxmlformats.org/drawingml/2006/table">
            <a:tbl>
              <a:tblPr/>
              <a:tblGrid>
                <a:gridCol w="2057400"/>
                <a:gridCol w="5715000"/>
              </a:tblGrid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Technology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New Agile tools interfaced</a:t>
                      </a:r>
                      <a:b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</a:b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Script-based testing of Oracle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Quality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Shorter test times, No shipped defects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Response 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User satisfaction survey improvements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Rapid testing of sprint iterations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Engine team and driver team satisfaction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0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Lowered labor costs per sprint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Minimized idle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0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 </a:t>
            </a:r>
            <a:endParaRPr lang="en-US" altLang="en-US" dirty="0"/>
          </a:p>
        </p:txBody>
      </p:sp>
      <p:graphicFrame>
        <p:nvGraphicFramePr>
          <p:cNvPr id="36926" name="Group 6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511538443"/>
              </p:ext>
            </p:extLst>
          </p:nvPr>
        </p:nvGraphicFramePr>
        <p:xfrm>
          <a:off x="685800" y="1981200"/>
          <a:ext cx="7772400" cy="4123944"/>
        </p:xfrm>
        <a:graphic>
          <a:graphicData uri="http://schemas.openxmlformats.org/drawingml/2006/table">
            <a:tbl>
              <a:tblPr/>
              <a:tblGrid>
                <a:gridCol w="2057400"/>
                <a:gridCol w="5715000"/>
              </a:tblGrid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Technology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New Agile tools interfaced</a:t>
                      </a:r>
                      <a:b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</a:b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Script-based testing of Oracle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Quality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Shorter test times, No shipped defects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Response 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User satisfaction survey improvements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Rapid testing of sprint iterations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Engine team and driver team satisfaction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0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Lowered labor costs per sprint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Minimized idle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0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 </a:t>
            </a:r>
            <a:endParaRPr lang="en-US" altLang="en-US" dirty="0"/>
          </a:p>
        </p:txBody>
      </p:sp>
      <p:graphicFrame>
        <p:nvGraphicFramePr>
          <p:cNvPr id="36926" name="Group 6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699059037"/>
              </p:ext>
            </p:extLst>
          </p:nvPr>
        </p:nvGraphicFramePr>
        <p:xfrm>
          <a:off x="685800" y="1981200"/>
          <a:ext cx="7772400" cy="4352544"/>
        </p:xfrm>
        <a:graphic>
          <a:graphicData uri="http://schemas.openxmlformats.org/drawingml/2006/table">
            <a:tbl>
              <a:tblPr/>
              <a:tblGrid>
                <a:gridCol w="2057400"/>
                <a:gridCol w="5715000"/>
              </a:tblGrid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Technology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New Agile tools interfaced</a:t>
                      </a:r>
                      <a:b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</a:b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Script-based testing of Oracle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Quality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Shorter test times, No shipped defects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Response 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User satisfaction survey improvements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Rapid testing of sprint iterations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Engine team and driver team satisfaction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0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Lowered labor costs per sprint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Minimized idle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0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 </a:t>
            </a:r>
            <a:endParaRPr lang="en-US" altLang="en-US" dirty="0"/>
          </a:p>
        </p:txBody>
      </p:sp>
      <p:graphicFrame>
        <p:nvGraphicFramePr>
          <p:cNvPr id="36926" name="Group 6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4112032"/>
              </p:ext>
            </p:extLst>
          </p:nvPr>
        </p:nvGraphicFramePr>
        <p:xfrm>
          <a:off x="685800" y="1981200"/>
          <a:ext cx="7772400" cy="3986784"/>
        </p:xfrm>
        <a:graphic>
          <a:graphicData uri="http://schemas.openxmlformats.org/drawingml/2006/table">
            <a:tbl>
              <a:tblPr/>
              <a:tblGrid>
                <a:gridCol w="1905000"/>
                <a:gridCol w="5867400"/>
              </a:tblGrid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Technology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New Agile tools interfaced</a:t>
                      </a:r>
                      <a:b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</a:b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Script-based testing of Oracle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Quality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Shorter test times, No shipped defects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Response 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User satisfaction survey improvements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Rapid testing of sprint iterations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Engine team and driver team satisfaction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0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Lowered labor costs per sprint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Minimized idle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6096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Fade rows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6526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1" u="sng" dirty="0" smtClean="0"/>
              <a:t>“Airport Game”</a:t>
            </a:r>
            <a:endParaRPr lang="en-US" sz="3200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3" descr="C:\Users\JOEL\Desktop\Death by Powerpoint\Fake Boarding Passes\deltabp-580x2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17110"/>
            <a:ext cx="8991600" cy="38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41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Focus their Attention: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5200" dirty="0" smtClean="0">
                <a:solidFill>
                  <a:srgbClr val="FF0000"/>
                </a:solidFill>
              </a:rPr>
              <a:t>First here: </a:t>
            </a:r>
            <a:r>
              <a:rPr lang="en-US" dirty="0" smtClean="0"/>
              <a:t>Discuss this factoid</a:t>
            </a:r>
          </a:p>
          <a:p>
            <a:r>
              <a:rPr lang="en-US" sz="5200" dirty="0" smtClean="0">
                <a:solidFill>
                  <a:srgbClr val="FF0000"/>
                </a:solidFill>
              </a:rPr>
              <a:t>Then here: </a:t>
            </a:r>
            <a:r>
              <a:rPr lang="en-US" dirty="0" smtClean="0"/>
              <a:t>Move on to this one</a:t>
            </a:r>
          </a:p>
          <a:p>
            <a:r>
              <a:rPr lang="en-US" sz="5200" dirty="0" smtClean="0">
                <a:solidFill>
                  <a:srgbClr val="FF0000"/>
                </a:solidFill>
              </a:rPr>
              <a:t>Then here: </a:t>
            </a:r>
            <a:r>
              <a:rPr lang="en-US" dirty="0" smtClean="0"/>
              <a:t>Keep up with it </a:t>
            </a:r>
          </a:p>
          <a:p>
            <a:r>
              <a:rPr lang="en-US" sz="6000" dirty="0" smtClean="0">
                <a:solidFill>
                  <a:srgbClr val="FF0000"/>
                </a:solidFill>
              </a:rPr>
              <a:t>Finally here: </a:t>
            </a:r>
            <a:r>
              <a:rPr lang="en-US" sz="3600" dirty="0" smtClean="0"/>
              <a:t>Whew! I’m done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864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7013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Game: Boarding Time</a:t>
            </a:r>
            <a:endParaRPr lang="en-US" sz="4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29623" cy="493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19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Bullet Rules</a:t>
            </a:r>
            <a:br>
              <a:rPr lang="en-US" dirty="0" smtClean="0"/>
            </a:br>
            <a:r>
              <a:rPr lang="en-US" dirty="0" smtClean="0"/>
              <a:t>Not these…</a:t>
            </a:r>
            <a:endParaRPr lang="en-US" dirty="0"/>
          </a:p>
        </p:txBody>
      </p:sp>
      <p:pic>
        <p:nvPicPr>
          <p:cNvPr id="2050" name="Picture 2" descr="C:\Users\JOEL\Desktop\Death by Powerpoint\muzzleLoa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74800"/>
            <a:ext cx="23431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EL\Desktop\Death by Powerpoint\mountain man s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74800"/>
            <a:ext cx="32385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62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6 x 6 Rule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7 x 7 Rule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10/20/30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8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 x 6 Rule for Bullets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6</a:t>
            </a:r>
            <a:r>
              <a:rPr lang="en-US" sz="4000" b="1" dirty="0">
                <a:solidFill>
                  <a:srgbClr val="FF0000"/>
                </a:solidFill>
              </a:rPr>
              <a:t> bullets </a:t>
            </a:r>
            <a:r>
              <a:rPr lang="en-US" sz="4000" dirty="0"/>
              <a:t>or less per </a:t>
            </a:r>
            <a:r>
              <a:rPr lang="en-US" sz="4000" dirty="0" smtClean="0"/>
              <a:t>slide</a:t>
            </a:r>
            <a:r>
              <a:rPr lang="en-US" sz="4000" dirty="0"/>
              <a:t>.</a:t>
            </a:r>
            <a:endParaRPr lang="en-US" sz="4000" dirty="0" smtClean="0"/>
          </a:p>
          <a:p>
            <a:r>
              <a:rPr lang="en-US" sz="4000" b="1" dirty="0" smtClean="0">
                <a:solidFill>
                  <a:srgbClr val="FF0000"/>
                </a:solidFill>
              </a:rPr>
              <a:t>6</a:t>
            </a:r>
            <a:r>
              <a:rPr lang="en-US" sz="4000" b="1" dirty="0">
                <a:solidFill>
                  <a:srgbClr val="FF0000"/>
                </a:solidFill>
              </a:rPr>
              <a:t> words </a:t>
            </a:r>
            <a:r>
              <a:rPr lang="en-US" sz="4000" dirty="0"/>
              <a:t>or less per bullet. </a:t>
            </a:r>
          </a:p>
          <a:p>
            <a:r>
              <a:rPr lang="en-US" sz="4000" b="1" dirty="0" smtClean="0">
                <a:solidFill>
                  <a:srgbClr val="FF0000"/>
                </a:solidFill>
              </a:rPr>
              <a:t>6</a:t>
            </a:r>
            <a:r>
              <a:rPr lang="en-US" sz="4000" b="1" dirty="0">
                <a:solidFill>
                  <a:srgbClr val="FF0000"/>
                </a:solidFill>
              </a:rPr>
              <a:t> slides per </a:t>
            </a:r>
            <a:r>
              <a:rPr lang="en-US" sz="4000" b="1" dirty="0" smtClean="0">
                <a:solidFill>
                  <a:srgbClr val="FF0000"/>
                </a:solidFill>
              </a:rPr>
              <a:t>hour, </a:t>
            </a:r>
            <a:r>
              <a:rPr lang="en-US" sz="4000" dirty="0" smtClean="0"/>
              <a:t>10 minutes each slide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sz="4300" b="1" dirty="0" smtClean="0">
                <a:solidFill>
                  <a:srgbClr val="FFFF00"/>
                </a:solidFill>
              </a:rPr>
              <a:t>Can you imagine talking about this slide for 10 minutes?  BORING!!!!</a:t>
            </a:r>
          </a:p>
        </p:txBody>
      </p:sp>
    </p:spTree>
    <p:extLst>
      <p:ext uri="{BB962C8B-B14F-4D97-AF65-F5344CB8AC3E}">
        <p14:creationId xmlns:p14="http://schemas.microsoft.com/office/powerpoint/2010/main" val="39732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7 x 7 Rule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 smtClean="0"/>
              <a:t>The </a:t>
            </a:r>
            <a:r>
              <a:rPr lang="en-US" sz="4000" b="1" dirty="0" smtClean="0"/>
              <a:t>7x7 Rule</a:t>
            </a:r>
            <a:r>
              <a:rPr lang="en-US" sz="4000" dirty="0" smtClean="0"/>
              <a:t> states that a</a:t>
            </a:r>
            <a:r>
              <a:rPr lang="en-US" sz="4000" dirty="0"/>
              <a:t> </a:t>
            </a:r>
            <a:r>
              <a:rPr lang="en-US" sz="4000" b="1" dirty="0"/>
              <a:t>PowerPoint</a:t>
            </a:r>
            <a:r>
              <a:rPr lang="en-US" sz="4000" dirty="0"/>
              <a:t> slide (or any other electronic slide) should have no more than seven lines of text and no more than seven words in each of those lines</a:t>
            </a:r>
            <a:r>
              <a:rPr lang="en-US" sz="4000" dirty="0" smtClean="0"/>
              <a:t>.</a:t>
            </a:r>
          </a:p>
          <a:p>
            <a:endParaRPr lang="en-US" sz="4000" dirty="0"/>
          </a:p>
          <a:p>
            <a:r>
              <a:rPr lang="en-US" sz="4000" b="1" dirty="0" smtClean="0">
                <a:solidFill>
                  <a:srgbClr val="FF0000"/>
                </a:solidFill>
              </a:rPr>
              <a:t>31 words in his slide sample sentence.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7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/ 20 / 30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/>
              <a:t>Guy Kawasaki said a PowerPoint presentation should have no more than </a:t>
            </a:r>
            <a:r>
              <a:rPr lang="en-US" sz="4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</a:t>
            </a:r>
            <a:r>
              <a:rPr lang="en-US" sz="4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slides, </a:t>
            </a:r>
            <a:endParaRPr lang="en-US" sz="4000" b="1" i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4000" dirty="0" smtClean="0"/>
              <a:t>last </a:t>
            </a:r>
            <a:r>
              <a:rPr lang="en-US" sz="4000" dirty="0"/>
              <a:t>no more than </a:t>
            </a:r>
            <a:r>
              <a:rPr lang="en-US" sz="4000" b="1" i="1" u="sng" dirty="0">
                <a:solidFill>
                  <a:srgbClr val="FF0000"/>
                </a:solidFill>
              </a:rPr>
              <a:t>T</a:t>
            </a:r>
            <a:r>
              <a:rPr lang="en-US" sz="4000" b="1" i="1" u="sng" dirty="0" smtClean="0">
                <a:solidFill>
                  <a:srgbClr val="FF0000"/>
                </a:solidFill>
              </a:rPr>
              <a:t>wenty </a:t>
            </a:r>
            <a:r>
              <a:rPr lang="en-US" sz="4000" b="1" i="1" u="sng" dirty="0">
                <a:solidFill>
                  <a:srgbClr val="FF0000"/>
                </a:solidFill>
              </a:rPr>
              <a:t>minutes</a:t>
            </a:r>
            <a:r>
              <a:rPr lang="en-US" sz="4000" b="1" dirty="0">
                <a:solidFill>
                  <a:srgbClr val="FF0000"/>
                </a:solidFill>
              </a:rPr>
              <a:t>, 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4000" dirty="0" smtClean="0"/>
              <a:t>and </a:t>
            </a:r>
            <a:r>
              <a:rPr lang="en-US" sz="4000" dirty="0"/>
              <a:t>contain no font smaller than </a:t>
            </a:r>
            <a:r>
              <a:rPr lang="en-US" sz="4000" b="1" i="1" u="sng" dirty="0">
                <a:solidFill>
                  <a:srgbClr val="FF0000"/>
                </a:solidFill>
              </a:rPr>
              <a:t>T</a:t>
            </a:r>
            <a:r>
              <a:rPr lang="en-US" sz="4000" b="1" i="1" u="sng" dirty="0" smtClean="0">
                <a:solidFill>
                  <a:srgbClr val="FF0000"/>
                </a:solidFill>
              </a:rPr>
              <a:t>hirty</a:t>
            </a:r>
            <a:r>
              <a:rPr lang="en-US" sz="4000" b="1" i="1" u="sng" dirty="0">
                <a:solidFill>
                  <a:srgbClr val="FF0000"/>
                </a:solidFill>
              </a:rPr>
              <a:t> </a:t>
            </a:r>
            <a:r>
              <a:rPr lang="en-US" sz="4000" b="1" i="1" u="sng" dirty="0" smtClean="0">
                <a:solidFill>
                  <a:srgbClr val="FF0000"/>
                </a:solidFill>
              </a:rPr>
              <a:t>points</a:t>
            </a:r>
            <a:r>
              <a:rPr lang="en-US" sz="4000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FFFF00"/>
                </a:solidFill>
              </a:rPr>
              <a:t>Caveat: referring to venture capital presentations</a:t>
            </a:r>
          </a:p>
        </p:txBody>
      </p:sp>
    </p:spTree>
    <p:extLst>
      <p:ext uri="{BB962C8B-B14F-4D97-AF65-F5344CB8AC3E}">
        <p14:creationId xmlns:p14="http://schemas.microsoft.com/office/powerpoint/2010/main" val="220994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Game: Arrival Time</a:t>
            </a:r>
            <a:endParaRPr lang="en-US" sz="4800" dirty="0"/>
          </a:p>
        </p:txBody>
      </p:sp>
      <p:pic>
        <p:nvPicPr>
          <p:cNvPr id="3076" name="Picture 4" descr="C:\Users\JOEL\Desktop\crash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58577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7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Slides is a bad idea!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/>
              <a:t>People look at the dead trees in their hand, not you.</a:t>
            </a:r>
          </a:p>
          <a:p>
            <a:pPr marL="457200" lvl="1" indent="0">
              <a:buNone/>
            </a:pPr>
            <a:r>
              <a:rPr lang="en-US" sz="4000" i="1" dirty="0" smtClean="0">
                <a:solidFill>
                  <a:srgbClr val="FF0000"/>
                </a:solidFill>
              </a:rPr>
              <a:t>Must distribute &amp; clean up </a:t>
            </a:r>
          </a:p>
          <a:p>
            <a:pPr marL="457200" lvl="1" indent="0">
              <a:buNone/>
            </a:pPr>
            <a:r>
              <a:rPr lang="en-US" sz="4000" i="1" dirty="0" smtClean="0">
                <a:solidFill>
                  <a:srgbClr val="FF0000"/>
                </a:solidFill>
              </a:rPr>
              <a:t>Never enough, always left overs</a:t>
            </a:r>
          </a:p>
          <a:p>
            <a:pPr marL="457200" lvl="1" indent="0">
              <a:buNone/>
            </a:pPr>
            <a:r>
              <a:rPr lang="en-US" sz="4000" i="1" dirty="0" smtClean="0">
                <a:solidFill>
                  <a:srgbClr val="FF0000"/>
                </a:solidFill>
              </a:rPr>
              <a:t>Latecomers want one</a:t>
            </a:r>
          </a:p>
          <a:p>
            <a:pPr marL="457200" lvl="1" indent="0">
              <a:buNone/>
            </a:pPr>
            <a:r>
              <a:rPr lang="en-US" sz="4000" i="1" dirty="0" smtClean="0">
                <a:solidFill>
                  <a:srgbClr val="FF0000"/>
                </a:solidFill>
              </a:rPr>
              <a:t>Online people are left out</a:t>
            </a:r>
          </a:p>
        </p:txBody>
      </p:sp>
    </p:spTree>
    <p:extLst>
      <p:ext uri="{BB962C8B-B14F-4D97-AF65-F5344CB8AC3E}">
        <p14:creationId xmlns:p14="http://schemas.microsoft.com/office/powerpoint/2010/main" val="166761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162800" cy="24384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   What’s </a:t>
            </a:r>
            <a:r>
              <a:rPr lang="en-US" b="1" dirty="0"/>
              <a:t>your goal?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	</a:t>
            </a:r>
            <a:br>
              <a:rPr lang="en-US" sz="3600" b="1" dirty="0" smtClean="0"/>
            </a:br>
            <a:r>
              <a:rPr lang="en-US" sz="3600" b="1" dirty="0" smtClean="0"/>
              <a:t>	</a:t>
            </a:r>
            <a:r>
              <a:rPr lang="en-US" sz="6600" b="1" dirty="0" smtClean="0">
                <a:solidFill>
                  <a:srgbClr val="FF0000"/>
                </a:solidFill>
              </a:rPr>
              <a:t>Have </a:t>
            </a:r>
            <a:r>
              <a:rPr lang="en-US" sz="6600" b="1" dirty="0">
                <a:solidFill>
                  <a:srgbClr val="FF0000"/>
                </a:solidFill>
              </a:rPr>
              <a:t>a plan </a:t>
            </a:r>
            <a:r>
              <a:rPr lang="en-US" sz="6600" b="1" dirty="0" smtClean="0">
                <a:solidFill>
                  <a:srgbClr val="FF0000"/>
                </a:solidFill>
              </a:rPr>
              <a:t>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407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Change </a:t>
            </a:r>
            <a:r>
              <a:rPr lang="en-US" b="1" dirty="0" smtClean="0">
                <a:sym typeface="Wingdings" panose="05000000000000000000" pitchFamily="2" charset="2"/>
              </a:rPr>
              <a:t>Transformation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85000" lnSpcReduction="10000"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Change</a:t>
            </a:r>
            <a:r>
              <a:rPr lang="en-US" dirty="0" smtClean="0"/>
              <a:t> is a specific event, a calendar circle.</a:t>
            </a:r>
          </a:p>
          <a:p>
            <a:r>
              <a:rPr lang="en-US" sz="5200" dirty="0" smtClean="0">
                <a:solidFill>
                  <a:srgbClr val="FF0000"/>
                </a:solidFill>
              </a:rPr>
              <a:t>Change management </a:t>
            </a:r>
            <a:r>
              <a:rPr lang="en-US" dirty="0" smtClean="0"/>
              <a:t>is implementing finite initiatives </a:t>
            </a:r>
            <a:r>
              <a:rPr lang="en-US" sz="2400" i="1" dirty="0" smtClean="0">
                <a:solidFill>
                  <a:srgbClr val="0070C0"/>
                </a:solidFill>
              </a:rPr>
              <a:t>(Harvard Business Review 2015/10) </a:t>
            </a:r>
            <a:endParaRPr lang="en-US" sz="2400" i="1" dirty="0">
              <a:solidFill>
                <a:srgbClr val="0070C0"/>
              </a:solidFill>
            </a:endParaRPr>
          </a:p>
          <a:p>
            <a:r>
              <a:rPr lang="en-US" sz="5200" dirty="0" smtClean="0">
                <a:solidFill>
                  <a:srgbClr val="FF0000"/>
                </a:solidFill>
              </a:rPr>
              <a:t>Transition</a:t>
            </a:r>
            <a:r>
              <a:rPr lang="en-US" dirty="0" smtClean="0"/>
              <a:t> is a process we go through responding to a change… a constellation of thought, feeling and actions</a:t>
            </a:r>
            <a:r>
              <a:rPr lang="en-US" sz="2400" dirty="0" smtClean="0"/>
              <a:t>. </a:t>
            </a:r>
            <a:r>
              <a:rPr lang="en-US" sz="2400" i="1" dirty="0" smtClean="0">
                <a:solidFill>
                  <a:srgbClr val="0070C0"/>
                </a:solidFill>
              </a:rPr>
              <a:t>Lee Chaix McDonough </a:t>
            </a:r>
          </a:p>
          <a:p>
            <a:r>
              <a:rPr lang="en-US" sz="5200" dirty="0" smtClean="0">
                <a:solidFill>
                  <a:srgbClr val="FF0000"/>
                </a:solidFill>
              </a:rPr>
              <a:t>Transformation</a:t>
            </a:r>
            <a:r>
              <a:rPr lang="en-US" dirty="0" smtClean="0"/>
              <a:t> is reinventing the organization with new or revised business models based on a vision of the future. </a:t>
            </a:r>
            <a:r>
              <a:rPr lang="en-US" sz="1800" dirty="0" smtClean="0">
                <a:solidFill>
                  <a:srgbClr val="0070C0"/>
                </a:solidFill>
              </a:rPr>
              <a:t>(HBR 2015/10)</a:t>
            </a:r>
            <a:endParaRPr lang="en-US" sz="1800" dirty="0">
              <a:solidFill>
                <a:srgbClr val="0070C0"/>
              </a:solidFill>
            </a:endParaRPr>
          </a:p>
          <a:p>
            <a:endParaRPr lang="en-U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398115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Game: Airline Name</a:t>
            </a:r>
            <a:endParaRPr lang="en-US" sz="4800" dirty="0"/>
          </a:p>
        </p:txBody>
      </p:sp>
      <p:pic>
        <p:nvPicPr>
          <p:cNvPr id="17410" name="Picture 2" descr="Image result for photo eastern airlines 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293232" cy="541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7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/>
          </a:bodyPr>
          <a:lstStyle/>
          <a:p>
            <a:pPr marL="0" indent="0"/>
            <a:r>
              <a:rPr lang="en-US" dirty="0" smtClean="0"/>
              <a:t>Show me a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4800" dirty="0" smtClean="0"/>
              <a:t>Offline Video: </a:t>
            </a:r>
          </a:p>
          <a:p>
            <a:pPr marL="0" indent="0" algn="ctr">
              <a:buNone/>
            </a:pPr>
            <a:r>
              <a:rPr lang="en-US" sz="4000" b="1" i="1" dirty="0" smtClean="0">
                <a:solidFill>
                  <a:srgbClr val="FF0000"/>
                </a:solidFill>
              </a:rPr>
              <a:t>Create the content, mind the size!</a:t>
            </a:r>
          </a:p>
          <a:p>
            <a:pPr marL="0" indent="0" algn="ctr">
              <a:buNone/>
            </a:pPr>
            <a:r>
              <a:rPr lang="en-US" sz="4800" dirty="0" smtClean="0"/>
              <a:t>Online Video: </a:t>
            </a:r>
          </a:p>
          <a:p>
            <a:pPr marL="0" indent="0" algn="ctr">
              <a:buNone/>
            </a:pPr>
            <a:r>
              <a:rPr lang="en-US" sz="4000" b="1" i="1" dirty="0" smtClean="0">
                <a:solidFill>
                  <a:srgbClr val="FF0000"/>
                </a:solidFill>
              </a:rPr>
              <a:t>Need Internet + Bandwidth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9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Insert a Video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Jonathan Ski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5800" y="3386138"/>
            <a:ext cx="152400" cy="85725"/>
          </a:xfrm>
          <a:prstGeom prst="rect">
            <a:avLst/>
          </a:prstGeom>
        </p:spPr>
      </p:pic>
      <p:pic>
        <p:nvPicPr>
          <p:cNvPr id="5" name="Micah-Cars 1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900" y="113030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25806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marL="0" indent="0" algn="ctr">
              <a:buNone/>
            </a:pPr>
            <a:r>
              <a:rPr lang="en-US" sz="4800" dirty="0" smtClean="0"/>
              <a:t>Game: Boarding Group Number </a:t>
            </a:r>
            <a:endParaRPr lang="en-US" sz="4800" dirty="0"/>
          </a:p>
        </p:txBody>
      </p:sp>
      <p:pic>
        <p:nvPicPr>
          <p:cNvPr id="3075" name="Picture 3" descr="C:\Users\JOEL\Desktop\pan 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7010400" cy="52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32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87762"/>
          </a:xfrm>
        </p:spPr>
        <p:txBody>
          <a:bodyPr/>
          <a:lstStyle/>
          <a:p>
            <a:r>
              <a:rPr lang="en-US" dirty="0" smtClean="0"/>
              <a:t>How much can humans see?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Count the balls as quickly as you can and shout out the number.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7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2" y="0"/>
            <a:ext cx="9158572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077200" cy="429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1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064" y="0"/>
            <a:ext cx="102597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67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388" y="0"/>
            <a:ext cx="9816642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94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200" dirty="0" smtClean="0">
                <a:solidFill>
                  <a:srgbClr val="FF0000"/>
                </a:solidFill>
              </a:rPr>
              <a:t>It’s a speech 	</a:t>
            </a:r>
            <a:r>
              <a:rPr lang="en-US" dirty="0" smtClean="0"/>
              <a:t>Don’t be boring.</a:t>
            </a:r>
            <a:endParaRPr lang="en-US" sz="24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5200" dirty="0" smtClean="0">
                <a:solidFill>
                  <a:srgbClr val="FF0000"/>
                </a:solidFill>
              </a:rPr>
              <a:t>Intro 			</a:t>
            </a:r>
            <a:r>
              <a:rPr lang="en-US" dirty="0" smtClean="0"/>
              <a:t>Grab their interest.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Don’t fumble the ball</a:t>
            </a:r>
          </a:p>
          <a:p>
            <a:pPr marL="0" indent="0">
              <a:buNone/>
            </a:pPr>
            <a:r>
              <a:rPr lang="en-US" sz="5200" dirty="0" smtClean="0">
                <a:solidFill>
                  <a:srgbClr val="FF0000"/>
                </a:solidFill>
              </a:rPr>
              <a:t>Body</a:t>
            </a:r>
            <a:r>
              <a:rPr lang="en-US" dirty="0" smtClean="0"/>
              <a:t> 			Keep my attention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rgbClr val="FF0000"/>
                </a:solidFill>
              </a:rPr>
              <a:t>Conclusion 	</a:t>
            </a:r>
            <a:r>
              <a:rPr lang="en-US" sz="3600" dirty="0" smtClean="0"/>
              <a:t>End early. Please!!!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1018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It’s not the number of slides that is important,</a:t>
            </a:r>
          </a:p>
          <a:p>
            <a:endParaRPr lang="en-US" sz="4400" dirty="0"/>
          </a:p>
          <a:p>
            <a:r>
              <a:rPr lang="en-US" sz="4400" dirty="0" smtClean="0"/>
              <a:t>It’s the number of objects in your slides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778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Game: Seat Number </a:t>
            </a:r>
            <a:endParaRPr lang="en-US" sz="4800" dirty="0"/>
          </a:p>
        </p:txBody>
      </p:sp>
      <p:pic>
        <p:nvPicPr>
          <p:cNvPr id="8195" name="Picture 3" descr="C:\Users\JOEL\Desktop\seats ma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767638" cy="49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71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57800"/>
            <a:ext cx="8001000" cy="1143000"/>
          </a:xfrm>
        </p:spPr>
        <p:txBody>
          <a:bodyPr>
            <a:normAutofit/>
          </a:bodyPr>
          <a:lstStyle/>
          <a:p>
            <a:r>
              <a:rPr lang="en-US" sz="3200" i="1" dirty="0" smtClean="0">
                <a:latin typeface="Comic Sans MS" panose="030F0702030302020204" pitchFamily="66" charset="0"/>
              </a:rPr>
              <a:t>I lift, you grab. Was that concept just a little too complex, Carl?</a:t>
            </a:r>
            <a:endParaRPr lang="en-US" sz="3200" i="1" dirty="0">
              <a:latin typeface="Comic Sans MS" panose="030F0702030302020204" pitchFamily="66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27" y="533400"/>
            <a:ext cx="6786161" cy="465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4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Let’s meet for coffee or lunch. </a:t>
            </a:r>
          </a:p>
          <a:p>
            <a:pPr marL="0" indent="0" algn="ctr">
              <a:buNone/>
            </a:pPr>
            <a:r>
              <a:rPr lang="en-US" dirty="0" smtClean="0"/>
              <a:t>Joel Robinson</a:t>
            </a:r>
          </a:p>
          <a:p>
            <a:pPr marL="0" indent="0" algn="ctr">
              <a:buNone/>
            </a:pPr>
            <a:r>
              <a:rPr lang="en-US" dirty="0" err="1" smtClean="0"/>
              <a:t>JoelHRobinson</a:t>
            </a:r>
            <a:r>
              <a:rPr lang="en-US" dirty="0" smtClean="0"/>
              <a:t> @ Gmail.com</a:t>
            </a:r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208-602 8478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170" name="Picture 2" descr="C:\Users\JOEL\Desktop\coff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7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Questions?	</a:t>
            </a:r>
          </a:p>
          <a:p>
            <a:pPr marL="0" indent="0" algn="ctr">
              <a:buNone/>
            </a:pPr>
            <a:r>
              <a:rPr lang="en-US" sz="4000" dirty="0" smtClean="0"/>
              <a:t>When do you take questions?</a:t>
            </a:r>
          </a:p>
          <a:p>
            <a:pPr marL="0" indent="0" algn="ctr">
              <a:buNone/>
            </a:pPr>
            <a:endParaRPr lang="en-US" sz="4000" i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4000" i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Tone of meeting 	</a:t>
            </a:r>
          </a:p>
          <a:p>
            <a:pPr marL="0" indent="0" algn="ctr">
              <a:buNone/>
            </a:pPr>
            <a:r>
              <a:rPr lang="en-US" sz="4000" dirty="0" smtClean="0"/>
              <a:t>1-way or interactive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6995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pan am airliner photo"/>
          <p:cNvSpPr>
            <a:spLocks noGrp="1" noChangeAspect="1" noChangeArrowheads="1"/>
          </p:cNvSpPr>
          <p:nvPr>
            <p:ph type="tbl" idx="1"/>
          </p:nvPr>
        </p:nvSpPr>
        <p:spPr bwMode="auto">
          <a:xfrm>
            <a:off x="685800" y="304800"/>
            <a:ext cx="7772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Game: Seat Number </a:t>
            </a:r>
            <a:endParaRPr lang="en-US" sz="4800" dirty="0"/>
          </a:p>
        </p:txBody>
      </p:sp>
      <p:pic>
        <p:nvPicPr>
          <p:cNvPr id="8195" name="Picture 3" descr="C:\Users\JOEL\Desktop\seats ma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767638" cy="49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906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Late arrivals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4193</TotalTime>
  <Words>695</Words>
  <Application>Microsoft Office PowerPoint</Application>
  <PresentationFormat>On-screen Show (4:3)</PresentationFormat>
  <Paragraphs>209</Paragraphs>
  <Slides>63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Amp Up Your Presentations or  How to Avoid PowerPoint Heck</vt:lpstr>
      <vt:lpstr>Meeting Agenda</vt:lpstr>
      <vt:lpstr>Amp Up Your Soft Skills</vt:lpstr>
      <vt:lpstr>“Airport Game”</vt:lpstr>
      <vt:lpstr>      What’s your goal?      Have a plan !</vt:lpstr>
      <vt:lpstr>PowerPoint Presentation</vt:lpstr>
      <vt:lpstr>PowerPoint Presentation</vt:lpstr>
      <vt:lpstr>PowerPoint Presentation</vt:lpstr>
      <vt:lpstr>Late arrivals</vt:lpstr>
      <vt:lpstr>Expect Late arrivals</vt:lpstr>
      <vt:lpstr>You can’t start the wedding without the couple.</vt:lpstr>
      <vt:lpstr>PowerPoint Presentation</vt:lpstr>
      <vt:lpstr>PowerPoint Presentation</vt:lpstr>
      <vt:lpstr>The time has arrived</vt:lpstr>
      <vt:lpstr>Be prepared</vt:lpstr>
      <vt:lpstr>HW Checklist</vt:lpstr>
      <vt:lpstr>SW Checklist</vt:lpstr>
      <vt:lpstr>Begin PowerPointing</vt:lpstr>
      <vt:lpstr>PowerPoint Presentation</vt:lpstr>
      <vt:lpstr>Not this</vt:lpstr>
      <vt:lpstr>PowerPoint Presentation</vt:lpstr>
      <vt:lpstr>PowerPoint Presentation</vt:lpstr>
      <vt:lpstr>Can you possibly remember ANY of that slide? </vt:lpstr>
      <vt:lpstr>Your slide  can be world famous bad, even   make the front page of the New York Times!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This</vt:lpstr>
      <vt:lpstr>Not this</vt:lpstr>
      <vt:lpstr>Not this either</vt:lpstr>
      <vt:lpstr>Maybe this?</vt:lpstr>
      <vt:lpstr>Highlight rows</vt:lpstr>
      <vt:lpstr> </vt:lpstr>
      <vt:lpstr> </vt:lpstr>
      <vt:lpstr> </vt:lpstr>
      <vt:lpstr>Focus their Attention:</vt:lpstr>
      <vt:lpstr>PowerPoint Presentation</vt:lpstr>
      <vt:lpstr>PowerPoint Presentation</vt:lpstr>
      <vt:lpstr>Bullet Rules Not these…</vt:lpstr>
      <vt:lpstr>But these!</vt:lpstr>
      <vt:lpstr>6 x 6 Rule for Bullets</vt:lpstr>
      <vt:lpstr>7 x 7 Rule</vt:lpstr>
      <vt:lpstr>10 / 20 / 30 Rule</vt:lpstr>
      <vt:lpstr>PowerPoint Presentation</vt:lpstr>
      <vt:lpstr>Printing Slides is a bad idea!</vt:lpstr>
      <vt:lpstr>Change Transformation</vt:lpstr>
      <vt:lpstr>PowerPoint Presentation</vt:lpstr>
      <vt:lpstr>Show me a Video</vt:lpstr>
      <vt:lpstr>Insert a Video</vt:lpstr>
      <vt:lpstr>PowerPoint Presentation</vt:lpstr>
      <vt:lpstr>How much can humans see?  Count the balls as quickly as you can and shout out the number.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lift, you grab. Was that concept just a little too complex, Carl?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Servant Leaders can be Transformational</dc:title>
  <dc:creator>JOEL ROBINSON</dc:creator>
  <cp:lastModifiedBy>JOEL ROBINSON</cp:lastModifiedBy>
  <cp:revision>154</cp:revision>
  <dcterms:created xsi:type="dcterms:W3CDTF">2006-08-16T00:00:00Z</dcterms:created>
  <dcterms:modified xsi:type="dcterms:W3CDTF">2020-01-20T01:03:35Z</dcterms:modified>
</cp:coreProperties>
</file>